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353" r:id="rId3"/>
    <p:sldId id="365" r:id="rId4"/>
    <p:sldId id="366" r:id="rId5"/>
    <p:sldId id="368" r:id="rId6"/>
    <p:sldId id="377" r:id="rId7"/>
    <p:sldId id="378" r:id="rId8"/>
    <p:sldId id="379" r:id="rId9"/>
    <p:sldId id="380" r:id="rId10"/>
    <p:sldId id="370" r:id="rId11"/>
    <p:sldId id="369" r:id="rId12"/>
    <p:sldId id="372" r:id="rId13"/>
    <p:sldId id="373" r:id="rId14"/>
    <p:sldId id="375" r:id="rId15"/>
    <p:sldId id="376" r:id="rId16"/>
    <p:sldId id="374" r:id="rId17"/>
    <p:sldId id="383" r:id="rId18"/>
    <p:sldId id="382" r:id="rId19"/>
    <p:sldId id="352" r:id="rId20"/>
    <p:sldId id="361" r:id="rId21"/>
    <p:sldId id="36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865AA-8C41-CD4C-B4D8-CDB2D45CCE1F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1A85E-F885-0049-9AEA-7145E3A2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1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Deborah number is the ratio of fundamentally different characteristic times. Formally, the Deborah number is defined as the ratio of the time it takes for a material to adjust to applied stresses or deformations, and the characteristic time scale of an experiment (or a computer simulation) probing the response of the material: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99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6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00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Deborah number is the ratio of fundamentally different characteristic times. Formally, the Deborah number is defined as the ratio of the time it takes for a material to adjust to applied stresses or deformations, and the characteristic time scale of an experiment (or a computer simulation) probing the response of the material: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79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Deborah number is the ratio of fundamentally different characteristic times. Formally, the Deborah number is defined as the ratio of the time it takes for a material to adjust to applied stresses or deformations, and the characteristic time scale of an experiment (or a computer simulation) probing the response of the material: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95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52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3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43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60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68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8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9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72510" y="1923394"/>
            <a:ext cx="75989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MGS 723: Geodynamics</a:t>
            </a: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Class 4: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Elasticity I</a:t>
            </a:r>
          </a:p>
        </p:txBody>
      </p:sp>
    </p:spTree>
    <p:extLst>
      <p:ext uri="{BB962C8B-B14F-4D97-AF65-F5344CB8AC3E}">
        <p14:creationId xmlns:p14="http://schemas.microsoft.com/office/powerpoint/2010/main" val="27539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Rheology of crust and mantle rocks</a:t>
            </a:r>
          </a:p>
        </p:txBody>
      </p:sp>
      <p:pic>
        <p:nvPicPr>
          <p:cNvPr id="5" name="Picture 4" descr="A close-up of a hand holding a pen&#10;&#10;Description automatically generated with low confidence">
            <a:extLst>
              <a:ext uri="{FF2B5EF4-FFF2-40B4-BE49-F238E27FC236}">
                <a16:creationId xmlns:a16="http://schemas.microsoft.com/office/drawing/2014/main" id="{9CC9AA64-6AB5-8640-BE0E-9CC24586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96" y="2273852"/>
            <a:ext cx="7220608" cy="2877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5B8DF2-6D54-174B-9243-AE3C18037920}"/>
              </a:ext>
            </a:extLst>
          </p:cNvPr>
          <p:cNvSpPr txBox="1"/>
          <p:nvPr/>
        </p:nvSpPr>
        <p:spPr>
          <a:xfrm>
            <a:off x="0" y="635977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ELASTICITY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569BEC-3532-BC4B-9EE6-2BD816223773}"/>
                  </a:ext>
                </a:extLst>
              </p:cNvPr>
              <p:cNvSpPr txBox="1"/>
              <p:nvPr/>
            </p:nvSpPr>
            <p:spPr>
              <a:xfrm>
                <a:off x="2463303" y="1889131"/>
                <a:ext cx="421739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569BEC-3532-BC4B-9EE6-2BD816223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303" y="1889131"/>
                <a:ext cx="4217395" cy="430887"/>
              </a:xfrm>
              <a:prstGeom prst="rect">
                <a:avLst/>
              </a:prstGeom>
              <a:blipFill>
                <a:blip r:embed="rId3"/>
                <a:stretch>
                  <a:fillRect t="-571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85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Rheology of crust and mantle rocks</a:t>
            </a:r>
          </a:p>
        </p:txBody>
      </p:sp>
      <p:pic>
        <p:nvPicPr>
          <p:cNvPr id="5" name="Picture 4" descr="A close-up of a hand holding a pen&#10;&#10;Description automatically generated with low confidence">
            <a:extLst>
              <a:ext uri="{FF2B5EF4-FFF2-40B4-BE49-F238E27FC236}">
                <a16:creationId xmlns:a16="http://schemas.microsoft.com/office/drawing/2014/main" id="{9CC9AA64-6AB5-8640-BE0E-9CC24586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96" y="2273852"/>
            <a:ext cx="7220608" cy="2877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5B8DF2-6D54-174B-9243-AE3C18037920}"/>
              </a:ext>
            </a:extLst>
          </p:cNvPr>
          <p:cNvSpPr txBox="1"/>
          <p:nvPr/>
        </p:nvSpPr>
        <p:spPr>
          <a:xfrm>
            <a:off x="0" y="635977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ELASTICITY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569BEC-3532-BC4B-9EE6-2BD816223773}"/>
                  </a:ext>
                </a:extLst>
              </p:cNvPr>
              <p:cNvSpPr txBox="1"/>
              <p:nvPr/>
            </p:nvSpPr>
            <p:spPr>
              <a:xfrm>
                <a:off x="2463303" y="1889131"/>
                <a:ext cx="421739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569BEC-3532-BC4B-9EE6-2BD816223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303" y="1889131"/>
                <a:ext cx="4217395" cy="430887"/>
              </a:xfrm>
              <a:prstGeom prst="rect">
                <a:avLst/>
              </a:prstGeom>
              <a:blipFill>
                <a:blip r:embed="rId3"/>
                <a:stretch>
                  <a:fillRect t="-571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C096D12-CAE3-E84D-98A7-DCF621690340}"/>
              </a:ext>
            </a:extLst>
          </p:cNvPr>
          <p:cNvSpPr txBox="1"/>
          <p:nvPr/>
        </p:nvSpPr>
        <p:spPr>
          <a:xfrm>
            <a:off x="2859501" y="1920661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Hooke’s law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3EE51B-3325-ED4B-A034-BB890C782191}"/>
              </a:ext>
            </a:extLst>
          </p:cNvPr>
          <p:cNvSpPr/>
          <p:nvPr/>
        </p:nvSpPr>
        <p:spPr>
          <a:xfrm>
            <a:off x="0" y="5424817"/>
            <a:ext cx="914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Linear elastic behavior.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That is: Force (stress) is linearly proportional to deformation (strain)</a:t>
            </a:r>
          </a:p>
        </p:txBody>
      </p:sp>
    </p:spTree>
    <p:extLst>
      <p:ext uri="{BB962C8B-B14F-4D97-AF65-F5344CB8AC3E}">
        <p14:creationId xmlns:p14="http://schemas.microsoft.com/office/powerpoint/2010/main" val="3279349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5B8DF2-6D54-174B-9243-AE3C1803792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ELASTICITY in geodynamics?</a:t>
            </a:r>
          </a:p>
        </p:txBody>
      </p:sp>
      <p:pic>
        <p:nvPicPr>
          <p:cNvPr id="4098" name="Picture 2" descr="12,887 Confused Face Illustrations &amp;amp; Clip Art - iStock">
            <a:extLst>
              <a:ext uri="{FF2B5EF4-FFF2-40B4-BE49-F238E27FC236}">
                <a16:creationId xmlns:a16="http://schemas.microsoft.com/office/drawing/2014/main" id="{DE8FB8E0-E1FD-4747-8F80-75BAA9F2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314" y="1424884"/>
            <a:ext cx="3258645" cy="3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79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5B8DF2-6D54-174B-9243-AE3C1803792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ELASTICITY in geodynamics?</a:t>
            </a:r>
          </a:p>
        </p:txBody>
      </p:sp>
      <p:pic>
        <p:nvPicPr>
          <p:cNvPr id="3078" name="Picture 6" descr="Seismic waves - SEIS / Mars InSight">
            <a:extLst>
              <a:ext uri="{FF2B5EF4-FFF2-40B4-BE49-F238E27FC236}">
                <a16:creationId xmlns:a16="http://schemas.microsoft.com/office/drawing/2014/main" id="{6344288D-1B52-1847-AA65-21EDD1A2E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2" y="1022130"/>
            <a:ext cx="3323897" cy="332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FDA095-959D-6D4F-9263-BC9F6554721D}"/>
              </a:ext>
            </a:extLst>
          </p:cNvPr>
          <p:cNvSpPr txBox="1"/>
          <p:nvPr/>
        </p:nvSpPr>
        <p:spPr>
          <a:xfrm>
            <a:off x="84083" y="667215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   seismic wave propagation</a:t>
            </a:r>
          </a:p>
        </p:txBody>
      </p:sp>
    </p:spTree>
    <p:extLst>
      <p:ext uri="{BB962C8B-B14F-4D97-AF65-F5344CB8AC3E}">
        <p14:creationId xmlns:p14="http://schemas.microsoft.com/office/powerpoint/2010/main" val="4013620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5B8DF2-6D54-174B-9243-AE3C1803792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ELASTICITY in geodynamics?</a:t>
            </a:r>
          </a:p>
        </p:txBody>
      </p:sp>
      <p:pic>
        <p:nvPicPr>
          <p:cNvPr id="3078" name="Picture 6" descr="Seismic waves - SEIS / Mars InSight">
            <a:extLst>
              <a:ext uri="{FF2B5EF4-FFF2-40B4-BE49-F238E27FC236}">
                <a16:creationId xmlns:a16="http://schemas.microsoft.com/office/drawing/2014/main" id="{6344288D-1B52-1847-AA65-21EDD1A2E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2" y="1022130"/>
            <a:ext cx="3323897" cy="332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FDA095-959D-6D4F-9263-BC9F6554721D}"/>
              </a:ext>
            </a:extLst>
          </p:cNvPr>
          <p:cNvSpPr txBox="1"/>
          <p:nvPr/>
        </p:nvSpPr>
        <p:spPr>
          <a:xfrm>
            <a:off x="84083" y="667215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   seismic wave propagation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CDA3F9-E875-E741-9714-7127ADF42B8F}"/>
              </a:ext>
            </a:extLst>
          </p:cNvPr>
          <p:cNvSpPr txBox="1"/>
          <p:nvPr/>
        </p:nvSpPr>
        <p:spPr>
          <a:xfrm>
            <a:off x="4767757" y="691574"/>
            <a:ext cx="3798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Earthquake and </a:t>
            </a:r>
          </a:p>
          <a:p>
            <a:pPr algn="ctr"/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volcano deformation</a:t>
            </a:r>
          </a:p>
        </p:txBody>
      </p:sp>
      <p:pic>
        <p:nvPicPr>
          <p:cNvPr id="3080" name="Picture 8" descr="The Geophile Pages: Lessons: Natural Disasters">
            <a:extLst>
              <a:ext uri="{FF2B5EF4-FFF2-40B4-BE49-F238E27FC236}">
                <a16:creationId xmlns:a16="http://schemas.microsoft.com/office/drawing/2014/main" id="{4E3F0287-BA1D-ED46-B81D-A12E7C97C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826" y="1602471"/>
            <a:ext cx="5087007" cy="235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822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Seismic waves - SEIS / Mars InSight">
            <a:extLst>
              <a:ext uri="{FF2B5EF4-FFF2-40B4-BE49-F238E27FC236}">
                <a16:creationId xmlns:a16="http://schemas.microsoft.com/office/drawing/2014/main" id="{6344288D-1B52-1847-AA65-21EDD1A2E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2" y="1022130"/>
            <a:ext cx="3323897" cy="332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FDA095-959D-6D4F-9263-BC9F6554721D}"/>
              </a:ext>
            </a:extLst>
          </p:cNvPr>
          <p:cNvSpPr txBox="1"/>
          <p:nvPr/>
        </p:nvSpPr>
        <p:spPr>
          <a:xfrm>
            <a:off x="84083" y="667215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   seismic wave propagation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CDA3F9-E875-E741-9714-7127ADF42B8F}"/>
              </a:ext>
            </a:extLst>
          </p:cNvPr>
          <p:cNvSpPr txBox="1"/>
          <p:nvPr/>
        </p:nvSpPr>
        <p:spPr>
          <a:xfrm>
            <a:off x="4767757" y="691574"/>
            <a:ext cx="3798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Earthquake and </a:t>
            </a:r>
          </a:p>
          <a:p>
            <a:pPr algn="ctr"/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volcano deformation</a:t>
            </a:r>
          </a:p>
        </p:txBody>
      </p:sp>
      <p:pic>
        <p:nvPicPr>
          <p:cNvPr id="3080" name="Picture 8" descr="The Geophile Pages: Lessons: Natural Disasters">
            <a:extLst>
              <a:ext uri="{FF2B5EF4-FFF2-40B4-BE49-F238E27FC236}">
                <a16:creationId xmlns:a16="http://schemas.microsoft.com/office/drawing/2014/main" id="{4E3F0287-BA1D-ED46-B81D-A12E7C97C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826" y="1602471"/>
            <a:ext cx="5087007" cy="235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B43E2E-1F4A-B940-85E9-8FA63F896CDF}"/>
              </a:ext>
            </a:extLst>
          </p:cNvPr>
          <p:cNvSpPr/>
          <p:nvPr/>
        </p:nvSpPr>
        <p:spPr>
          <a:xfrm>
            <a:off x="363922" y="667215"/>
            <a:ext cx="3463904" cy="4714082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 descr="Earthquake and Volcano Deformation | Princeton University Press">
            <a:extLst>
              <a:ext uri="{FF2B5EF4-FFF2-40B4-BE49-F238E27FC236}">
                <a16:creationId xmlns:a16="http://schemas.microsoft.com/office/drawing/2014/main" id="{B546C816-B9E0-3D4B-9DE1-D6FF30E6B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1" y="1514115"/>
            <a:ext cx="3001366" cy="438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69E684-5BD0-4741-9E92-CC3E7B815C25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ELASTICITY in geodynamics?</a:t>
            </a:r>
          </a:p>
        </p:txBody>
      </p:sp>
    </p:spTree>
    <p:extLst>
      <p:ext uri="{BB962C8B-B14F-4D97-AF65-F5344CB8AC3E}">
        <p14:creationId xmlns:p14="http://schemas.microsoft.com/office/powerpoint/2010/main" val="2010128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5B8DF2-6D54-174B-9243-AE3C1803792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ELASTICITY in geodynamics?</a:t>
            </a:r>
          </a:p>
        </p:txBody>
      </p:sp>
      <p:pic>
        <p:nvPicPr>
          <p:cNvPr id="3078" name="Picture 6" descr="Seismic waves - SEIS / Mars InSight">
            <a:extLst>
              <a:ext uri="{FF2B5EF4-FFF2-40B4-BE49-F238E27FC236}">
                <a16:creationId xmlns:a16="http://schemas.microsoft.com/office/drawing/2014/main" id="{6344288D-1B52-1847-AA65-21EDD1A2E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2" y="1022130"/>
            <a:ext cx="3323897" cy="332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FDA095-959D-6D4F-9263-BC9F6554721D}"/>
              </a:ext>
            </a:extLst>
          </p:cNvPr>
          <p:cNvSpPr txBox="1"/>
          <p:nvPr/>
        </p:nvSpPr>
        <p:spPr>
          <a:xfrm>
            <a:off x="84083" y="667215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   seismic wave propagation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CDA3F9-E875-E741-9714-7127ADF42B8F}"/>
              </a:ext>
            </a:extLst>
          </p:cNvPr>
          <p:cNvSpPr txBox="1"/>
          <p:nvPr/>
        </p:nvSpPr>
        <p:spPr>
          <a:xfrm>
            <a:off x="4767757" y="691574"/>
            <a:ext cx="3798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Earthquake and </a:t>
            </a:r>
          </a:p>
          <a:p>
            <a:pPr algn="ctr"/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volcano deformation</a:t>
            </a:r>
          </a:p>
        </p:txBody>
      </p:sp>
      <p:pic>
        <p:nvPicPr>
          <p:cNvPr id="3080" name="Picture 8" descr="The Geophile Pages: Lessons: Natural Disasters">
            <a:extLst>
              <a:ext uri="{FF2B5EF4-FFF2-40B4-BE49-F238E27FC236}">
                <a16:creationId xmlns:a16="http://schemas.microsoft.com/office/drawing/2014/main" id="{4E3F0287-BA1D-ED46-B81D-A12E7C97C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826" y="1602471"/>
            <a:ext cx="5087007" cy="235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apid Uplift: Insights Into Plate Interior Earthquakes Of Peninsular India">
            <a:extLst>
              <a:ext uri="{FF2B5EF4-FFF2-40B4-BE49-F238E27FC236}">
                <a16:creationId xmlns:a16="http://schemas.microsoft.com/office/drawing/2014/main" id="{E842B052-22F9-C846-91BA-98F4486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67" y="4276860"/>
            <a:ext cx="3463904" cy="25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AB9C77A-7E76-3F40-AFE1-FEA84EDAA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6576" y="4850396"/>
            <a:ext cx="4928257" cy="15961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56528B-7CFF-944E-9050-05C467E5CEC0}"/>
              </a:ext>
            </a:extLst>
          </p:cNvPr>
          <p:cNvSpPr txBox="1"/>
          <p:nvPr/>
        </p:nvSpPr>
        <p:spPr>
          <a:xfrm>
            <a:off x="229167" y="4422832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plate flexure</a:t>
            </a:r>
          </a:p>
        </p:txBody>
      </p:sp>
    </p:spTree>
    <p:extLst>
      <p:ext uri="{BB962C8B-B14F-4D97-AF65-F5344CB8AC3E}">
        <p14:creationId xmlns:p14="http://schemas.microsoft.com/office/powerpoint/2010/main" val="271498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5B8DF2-6D54-174B-9243-AE3C1803792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ELASTICITY in geodynamics?</a:t>
            </a:r>
          </a:p>
        </p:txBody>
      </p:sp>
      <p:pic>
        <p:nvPicPr>
          <p:cNvPr id="3078" name="Picture 6" descr="Seismic waves - SEIS / Mars InSight">
            <a:extLst>
              <a:ext uri="{FF2B5EF4-FFF2-40B4-BE49-F238E27FC236}">
                <a16:creationId xmlns:a16="http://schemas.microsoft.com/office/drawing/2014/main" id="{6344288D-1B52-1847-AA65-21EDD1A2E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2" y="1022130"/>
            <a:ext cx="3323897" cy="332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FDA095-959D-6D4F-9263-BC9F6554721D}"/>
              </a:ext>
            </a:extLst>
          </p:cNvPr>
          <p:cNvSpPr txBox="1"/>
          <p:nvPr/>
        </p:nvSpPr>
        <p:spPr>
          <a:xfrm>
            <a:off x="84083" y="667215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   seismic wave propagation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CDA3F9-E875-E741-9714-7127ADF42B8F}"/>
              </a:ext>
            </a:extLst>
          </p:cNvPr>
          <p:cNvSpPr txBox="1"/>
          <p:nvPr/>
        </p:nvSpPr>
        <p:spPr>
          <a:xfrm>
            <a:off x="4767757" y="691574"/>
            <a:ext cx="3798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Earthquake and </a:t>
            </a:r>
          </a:p>
          <a:p>
            <a:pPr algn="ctr"/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volcano deformation</a:t>
            </a:r>
          </a:p>
        </p:txBody>
      </p:sp>
      <p:pic>
        <p:nvPicPr>
          <p:cNvPr id="3080" name="Picture 8" descr="The Geophile Pages: Lessons: Natural Disasters">
            <a:extLst>
              <a:ext uri="{FF2B5EF4-FFF2-40B4-BE49-F238E27FC236}">
                <a16:creationId xmlns:a16="http://schemas.microsoft.com/office/drawing/2014/main" id="{4E3F0287-BA1D-ED46-B81D-A12E7C97C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826" y="1602471"/>
            <a:ext cx="5087007" cy="235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apid Uplift: Insights Into Plate Interior Earthquakes Of Peninsular India">
            <a:extLst>
              <a:ext uri="{FF2B5EF4-FFF2-40B4-BE49-F238E27FC236}">
                <a16:creationId xmlns:a16="http://schemas.microsoft.com/office/drawing/2014/main" id="{E842B052-22F9-C846-91BA-98F4486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67" y="4276860"/>
            <a:ext cx="3463904" cy="25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AB9C77A-7E76-3F40-AFE1-FEA84EDAA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6576" y="4850396"/>
            <a:ext cx="4928257" cy="15961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56528B-7CFF-944E-9050-05C467E5CEC0}"/>
              </a:ext>
            </a:extLst>
          </p:cNvPr>
          <p:cNvSpPr txBox="1"/>
          <p:nvPr/>
        </p:nvSpPr>
        <p:spPr>
          <a:xfrm>
            <a:off x="229167" y="4422832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plate flexure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820721-9EBA-0141-9873-179C18DC85C1}"/>
              </a:ext>
            </a:extLst>
          </p:cNvPr>
          <p:cNvSpPr/>
          <p:nvPr/>
        </p:nvSpPr>
        <p:spPr>
          <a:xfrm>
            <a:off x="3793876" y="797568"/>
            <a:ext cx="5092259" cy="3323897"/>
          </a:xfrm>
          <a:prstGeom prst="rect">
            <a:avLst/>
          </a:prstGeom>
          <a:solidFill>
            <a:schemeClr val="bg1">
              <a:alpha val="91344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71EAA4-8A9B-CC43-9AC8-E39A8E797548}"/>
              </a:ext>
            </a:extLst>
          </p:cNvPr>
          <p:cNvSpPr/>
          <p:nvPr/>
        </p:nvSpPr>
        <p:spPr>
          <a:xfrm>
            <a:off x="191794" y="4218119"/>
            <a:ext cx="8928577" cy="2437286"/>
          </a:xfrm>
          <a:prstGeom prst="rect">
            <a:avLst/>
          </a:prstGeom>
          <a:solidFill>
            <a:schemeClr val="bg1">
              <a:alpha val="84172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202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5B8DF2-6D54-174B-9243-AE3C1803792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ELASTICITY in geodynamics?</a:t>
            </a:r>
          </a:p>
        </p:txBody>
      </p:sp>
      <p:pic>
        <p:nvPicPr>
          <p:cNvPr id="3078" name="Picture 6" descr="Seismic waves - SEIS / Mars InSight">
            <a:extLst>
              <a:ext uri="{FF2B5EF4-FFF2-40B4-BE49-F238E27FC236}">
                <a16:creationId xmlns:a16="http://schemas.microsoft.com/office/drawing/2014/main" id="{6344288D-1B52-1847-AA65-21EDD1A2E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2" y="1022130"/>
            <a:ext cx="3323897" cy="332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FDA095-959D-6D4F-9263-BC9F6554721D}"/>
              </a:ext>
            </a:extLst>
          </p:cNvPr>
          <p:cNvSpPr txBox="1"/>
          <p:nvPr/>
        </p:nvSpPr>
        <p:spPr>
          <a:xfrm>
            <a:off x="84083" y="667215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   seismic wave propagation</a:t>
            </a:r>
          </a:p>
        </p:txBody>
      </p:sp>
      <p:pic>
        <p:nvPicPr>
          <p:cNvPr id="3080" name="Picture 8" descr="The Geophile Pages: Lessons: Natural Disasters">
            <a:extLst>
              <a:ext uri="{FF2B5EF4-FFF2-40B4-BE49-F238E27FC236}">
                <a16:creationId xmlns:a16="http://schemas.microsoft.com/office/drawing/2014/main" id="{4E3F0287-BA1D-ED46-B81D-A12E7C97C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826" y="1602471"/>
            <a:ext cx="5087007" cy="235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apid Uplift: Insights Into Plate Interior Earthquakes Of Peninsular India">
            <a:extLst>
              <a:ext uri="{FF2B5EF4-FFF2-40B4-BE49-F238E27FC236}">
                <a16:creationId xmlns:a16="http://schemas.microsoft.com/office/drawing/2014/main" id="{E842B052-22F9-C846-91BA-98F4486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67" y="4276860"/>
            <a:ext cx="3463904" cy="25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AB9C77A-7E76-3F40-AFE1-FEA84EDAA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6576" y="4850396"/>
            <a:ext cx="4928257" cy="15961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56528B-7CFF-944E-9050-05C467E5CEC0}"/>
              </a:ext>
            </a:extLst>
          </p:cNvPr>
          <p:cNvSpPr txBox="1"/>
          <p:nvPr/>
        </p:nvSpPr>
        <p:spPr>
          <a:xfrm>
            <a:off x="229167" y="4422832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plate flexure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E9E6D-2C55-DE44-88FA-F3C2E83355D8}"/>
              </a:ext>
            </a:extLst>
          </p:cNvPr>
          <p:cNvSpPr/>
          <p:nvPr/>
        </p:nvSpPr>
        <p:spPr>
          <a:xfrm>
            <a:off x="3793876" y="797568"/>
            <a:ext cx="5092259" cy="3738251"/>
          </a:xfrm>
          <a:prstGeom prst="rect">
            <a:avLst/>
          </a:prstGeom>
          <a:solidFill>
            <a:schemeClr val="bg1">
              <a:alpha val="91344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C4D210-C8FB-0746-901B-F0F717FACD8A}"/>
              </a:ext>
            </a:extLst>
          </p:cNvPr>
          <p:cNvSpPr/>
          <p:nvPr/>
        </p:nvSpPr>
        <p:spPr>
          <a:xfrm>
            <a:off x="191794" y="4218119"/>
            <a:ext cx="8928577" cy="2437286"/>
          </a:xfrm>
          <a:prstGeom prst="rect">
            <a:avLst/>
          </a:prstGeom>
          <a:solidFill>
            <a:schemeClr val="bg1">
              <a:alpha val="84172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02FAF745-E450-ED4F-A192-3F6EBCD51CC0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298" y="1590412"/>
            <a:ext cx="5467299" cy="475913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BD899E1-D435-874E-B189-D37837DD5D98}"/>
              </a:ext>
            </a:extLst>
          </p:cNvPr>
          <p:cNvSpPr txBox="1"/>
          <p:nvPr/>
        </p:nvSpPr>
        <p:spPr>
          <a:xfrm>
            <a:off x="3666799" y="1107326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PREM (</a:t>
            </a:r>
            <a:r>
              <a:rPr lang="en-US" sz="2200" dirty="0" err="1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Dziewonski</a:t>
            </a:r>
            <a:r>
              <a:rPr lang="en-US" sz="2200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and Anderson, 1981)</a:t>
            </a:r>
          </a:p>
        </p:txBody>
      </p:sp>
    </p:spTree>
    <p:extLst>
      <p:ext uri="{BB962C8B-B14F-4D97-AF65-F5344CB8AC3E}">
        <p14:creationId xmlns:p14="http://schemas.microsoft.com/office/powerpoint/2010/main" val="2512852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mazon.com: Stylus Pens for Touch Screens, NTHJOYS Universal Fine Point  Stylus for iPad, iPhone, Samsung, iOS/Android Smart Phone and Other  Tablets, Active Stylus Stylist Pen Pencil for Precise Writing/Drawing :  Electronics">
            <a:extLst>
              <a:ext uri="{FF2B5EF4-FFF2-40B4-BE49-F238E27FC236}">
                <a16:creationId xmlns:a16="http://schemas.microsoft.com/office/drawing/2014/main" id="{8A11DA8B-D8E9-994B-BE5B-05664CAF0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44" y="1776248"/>
            <a:ext cx="2004513" cy="25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2890391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 the stylus…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8CFD-B66D-984D-ACA9-778E8ADD5FF1}"/>
              </a:ext>
            </a:extLst>
          </p:cNvPr>
          <p:cNvSpPr txBox="1"/>
          <p:nvPr/>
        </p:nvSpPr>
        <p:spPr>
          <a:xfrm>
            <a:off x="1742089" y="5936628"/>
            <a:ext cx="56598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To: understand linear elasticity and consider: uniaxial and plane stress situations. </a:t>
            </a: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410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Stress produces deformation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Stress–strain curve - Wikipedia">
            <a:extLst>
              <a:ext uri="{FF2B5EF4-FFF2-40B4-BE49-F238E27FC236}">
                <a16:creationId xmlns:a16="http://schemas.microsoft.com/office/drawing/2014/main" id="{40BBE874-E62D-1641-9976-CAFE06DF3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74" y="1062642"/>
            <a:ext cx="6717851" cy="43829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574536-E3A6-C240-9F9D-C47F2D0DAC82}"/>
              </a:ext>
            </a:extLst>
          </p:cNvPr>
          <p:cNvSpPr txBox="1"/>
          <p:nvPr/>
        </p:nvSpPr>
        <p:spPr>
          <a:xfrm>
            <a:off x="373115" y="5885526"/>
            <a:ext cx="86237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nature of the curve – i.e., the link between forces and deformation – depends on the material strength/properties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05D0D-D228-8C4E-A297-1D4CB9CF9E4A}"/>
              </a:ext>
            </a:extLst>
          </p:cNvPr>
          <p:cNvSpPr/>
          <p:nvPr/>
        </p:nvSpPr>
        <p:spPr>
          <a:xfrm>
            <a:off x="2060028" y="4361793"/>
            <a:ext cx="3005959" cy="567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AFAB224-4EE9-A445-B77E-D8F5C9CC821B}"/>
              </a:ext>
            </a:extLst>
          </p:cNvPr>
          <p:cNvSpPr/>
          <p:nvPr/>
        </p:nvSpPr>
        <p:spPr>
          <a:xfrm>
            <a:off x="1044445" y="1219026"/>
            <a:ext cx="1386403" cy="543006"/>
          </a:xfrm>
          <a:custGeom>
            <a:avLst/>
            <a:gdLst>
              <a:gd name="connsiteX0" fmla="*/ 511086 w 1386403"/>
              <a:gd name="connsiteY0" fmla="*/ 174 h 543006"/>
              <a:gd name="connsiteX1" fmla="*/ 59141 w 1386403"/>
              <a:gd name="connsiteY1" fmla="*/ 84257 h 543006"/>
              <a:gd name="connsiteX2" fmla="*/ 101183 w 1386403"/>
              <a:gd name="connsiteY2" fmla="*/ 473140 h 543006"/>
              <a:gd name="connsiteX3" fmla="*/ 931500 w 1386403"/>
              <a:gd name="connsiteY3" fmla="*/ 536202 h 543006"/>
              <a:gd name="connsiteX4" fmla="*/ 1309872 w 1386403"/>
              <a:gd name="connsiteY4" fmla="*/ 389057 h 543006"/>
              <a:gd name="connsiteX5" fmla="*/ 1309872 w 1386403"/>
              <a:gd name="connsiteY5" fmla="*/ 73746 h 543006"/>
              <a:gd name="connsiteX6" fmla="*/ 511086 w 1386403"/>
              <a:gd name="connsiteY6" fmla="*/ 174 h 54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6403" h="543006">
                <a:moveTo>
                  <a:pt x="511086" y="174"/>
                </a:moveTo>
                <a:cubicBezTo>
                  <a:pt x="302631" y="1926"/>
                  <a:pt x="127458" y="5429"/>
                  <a:pt x="59141" y="84257"/>
                </a:cubicBezTo>
                <a:cubicBezTo>
                  <a:pt x="-9176" y="163085"/>
                  <a:pt x="-44210" y="397816"/>
                  <a:pt x="101183" y="473140"/>
                </a:cubicBezTo>
                <a:cubicBezTo>
                  <a:pt x="246576" y="548464"/>
                  <a:pt x="730052" y="550216"/>
                  <a:pt x="931500" y="536202"/>
                </a:cubicBezTo>
                <a:cubicBezTo>
                  <a:pt x="1132948" y="522188"/>
                  <a:pt x="1246810" y="466133"/>
                  <a:pt x="1309872" y="389057"/>
                </a:cubicBezTo>
                <a:cubicBezTo>
                  <a:pt x="1372934" y="311981"/>
                  <a:pt x="1444754" y="138560"/>
                  <a:pt x="1309872" y="73746"/>
                </a:cubicBezTo>
                <a:cubicBezTo>
                  <a:pt x="1174990" y="8932"/>
                  <a:pt x="719541" y="-1578"/>
                  <a:pt x="511086" y="17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288FD57-557D-EE40-9A0B-2075B9BD3EC8}"/>
              </a:ext>
            </a:extLst>
          </p:cNvPr>
          <p:cNvSpPr/>
          <p:nvPr/>
        </p:nvSpPr>
        <p:spPr>
          <a:xfrm>
            <a:off x="6578141" y="4851041"/>
            <a:ext cx="1386403" cy="543006"/>
          </a:xfrm>
          <a:custGeom>
            <a:avLst/>
            <a:gdLst>
              <a:gd name="connsiteX0" fmla="*/ 511086 w 1386403"/>
              <a:gd name="connsiteY0" fmla="*/ 174 h 543006"/>
              <a:gd name="connsiteX1" fmla="*/ 59141 w 1386403"/>
              <a:gd name="connsiteY1" fmla="*/ 84257 h 543006"/>
              <a:gd name="connsiteX2" fmla="*/ 101183 w 1386403"/>
              <a:gd name="connsiteY2" fmla="*/ 473140 h 543006"/>
              <a:gd name="connsiteX3" fmla="*/ 931500 w 1386403"/>
              <a:gd name="connsiteY3" fmla="*/ 536202 h 543006"/>
              <a:gd name="connsiteX4" fmla="*/ 1309872 w 1386403"/>
              <a:gd name="connsiteY4" fmla="*/ 389057 h 543006"/>
              <a:gd name="connsiteX5" fmla="*/ 1309872 w 1386403"/>
              <a:gd name="connsiteY5" fmla="*/ 73746 h 543006"/>
              <a:gd name="connsiteX6" fmla="*/ 511086 w 1386403"/>
              <a:gd name="connsiteY6" fmla="*/ 174 h 54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6403" h="543006">
                <a:moveTo>
                  <a:pt x="511086" y="174"/>
                </a:moveTo>
                <a:cubicBezTo>
                  <a:pt x="302631" y="1926"/>
                  <a:pt x="127458" y="5429"/>
                  <a:pt x="59141" y="84257"/>
                </a:cubicBezTo>
                <a:cubicBezTo>
                  <a:pt x="-9176" y="163085"/>
                  <a:pt x="-44210" y="397816"/>
                  <a:pt x="101183" y="473140"/>
                </a:cubicBezTo>
                <a:cubicBezTo>
                  <a:pt x="246576" y="548464"/>
                  <a:pt x="730052" y="550216"/>
                  <a:pt x="931500" y="536202"/>
                </a:cubicBezTo>
                <a:cubicBezTo>
                  <a:pt x="1132948" y="522188"/>
                  <a:pt x="1246810" y="466133"/>
                  <a:pt x="1309872" y="389057"/>
                </a:cubicBezTo>
                <a:cubicBezTo>
                  <a:pt x="1372934" y="311981"/>
                  <a:pt x="1444754" y="138560"/>
                  <a:pt x="1309872" y="73746"/>
                </a:cubicBezTo>
                <a:cubicBezTo>
                  <a:pt x="1174990" y="8932"/>
                  <a:pt x="719541" y="-1578"/>
                  <a:pt x="511086" y="17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5303C7-7469-6944-ADC0-970560F4D51B}"/>
              </a:ext>
            </a:extLst>
          </p:cNvPr>
          <p:cNvSpPr txBox="1"/>
          <p:nvPr/>
        </p:nvSpPr>
        <p:spPr>
          <a:xfrm>
            <a:off x="-2952195" y="673393"/>
            <a:ext cx="863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66995-BCD6-5F44-B306-73AD85072F1B}"/>
              </a:ext>
            </a:extLst>
          </p:cNvPr>
          <p:cNvSpPr txBox="1"/>
          <p:nvPr/>
        </p:nvSpPr>
        <p:spPr>
          <a:xfrm>
            <a:off x="3563007" y="4337925"/>
            <a:ext cx="863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Deformation</a:t>
            </a:r>
          </a:p>
        </p:txBody>
      </p:sp>
    </p:spTree>
    <p:extLst>
      <p:ext uri="{BB962C8B-B14F-4D97-AF65-F5344CB8AC3E}">
        <p14:creationId xmlns:p14="http://schemas.microsoft.com/office/powerpoint/2010/main" val="3921745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724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Take homes:</a:t>
            </a:r>
          </a:p>
          <a:p>
            <a:pPr algn="ctr"/>
            <a:endParaRPr lang="en-US" sz="3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Rheology (and constitutive laws) links forces (stress) and deformation.</a:t>
            </a:r>
          </a:p>
          <a:p>
            <a:pPr lvl="1"/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One of the simplest and most relevant to Solid Earth Science: </a:t>
            </a:r>
            <a:r>
              <a:rPr lang="en-US" sz="27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Elasticity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17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Can describe a linear, isotropic solid with two elastic moduli (e.g., Young’s mod and Poisson’s ratio).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Uniaxial stress: easiest way to determine a rock sample’s elastic parameters.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Plane stress: moving closer towards a crustal/lithospheric situation…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3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15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Next session: 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Plate bending/flexure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PDF] Lithospheric 3-D flexure modelling of the oceanic plate seaward of the  trench using variable elastic thickness | Semantic Scholar">
            <a:extLst>
              <a:ext uri="{FF2B5EF4-FFF2-40B4-BE49-F238E27FC236}">
                <a16:creationId xmlns:a16="http://schemas.microsoft.com/office/drawing/2014/main" id="{EC12957C-B332-0E4F-8417-6946D7A89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31" y="1034831"/>
            <a:ext cx="7762137" cy="509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E14CAE-8CF4-A84E-B06D-294E9E8CF5DB}"/>
              </a:ext>
            </a:extLst>
          </p:cNvPr>
          <p:cNvSpPr/>
          <p:nvPr/>
        </p:nvSpPr>
        <p:spPr>
          <a:xfrm>
            <a:off x="332328" y="5802366"/>
            <a:ext cx="8174544" cy="6512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00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Stress produces deformation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Stress–strain curve - Wikipedia">
            <a:extLst>
              <a:ext uri="{FF2B5EF4-FFF2-40B4-BE49-F238E27FC236}">
                <a16:creationId xmlns:a16="http://schemas.microsoft.com/office/drawing/2014/main" id="{40BBE874-E62D-1641-9976-CAFE06DF3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74" y="1062642"/>
            <a:ext cx="6717851" cy="43829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574536-E3A6-C240-9F9D-C47F2D0DAC82}"/>
              </a:ext>
            </a:extLst>
          </p:cNvPr>
          <p:cNvSpPr txBox="1"/>
          <p:nvPr/>
        </p:nvSpPr>
        <p:spPr>
          <a:xfrm>
            <a:off x="373115" y="5885526"/>
            <a:ext cx="86237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nature of the curve – i.e., the link between forces and deformation – depends on the material </a:t>
            </a:r>
            <a:r>
              <a:rPr lang="en-US" sz="2100" b="1" u="sng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strength/properties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05D0D-D228-8C4E-A297-1D4CB9CF9E4A}"/>
              </a:ext>
            </a:extLst>
          </p:cNvPr>
          <p:cNvSpPr/>
          <p:nvPr/>
        </p:nvSpPr>
        <p:spPr>
          <a:xfrm>
            <a:off x="2060028" y="4361793"/>
            <a:ext cx="3005959" cy="567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AFAB224-4EE9-A445-B77E-D8F5C9CC821B}"/>
              </a:ext>
            </a:extLst>
          </p:cNvPr>
          <p:cNvSpPr/>
          <p:nvPr/>
        </p:nvSpPr>
        <p:spPr>
          <a:xfrm>
            <a:off x="1044445" y="1219026"/>
            <a:ext cx="1386403" cy="543006"/>
          </a:xfrm>
          <a:custGeom>
            <a:avLst/>
            <a:gdLst>
              <a:gd name="connsiteX0" fmla="*/ 511086 w 1386403"/>
              <a:gd name="connsiteY0" fmla="*/ 174 h 543006"/>
              <a:gd name="connsiteX1" fmla="*/ 59141 w 1386403"/>
              <a:gd name="connsiteY1" fmla="*/ 84257 h 543006"/>
              <a:gd name="connsiteX2" fmla="*/ 101183 w 1386403"/>
              <a:gd name="connsiteY2" fmla="*/ 473140 h 543006"/>
              <a:gd name="connsiteX3" fmla="*/ 931500 w 1386403"/>
              <a:gd name="connsiteY3" fmla="*/ 536202 h 543006"/>
              <a:gd name="connsiteX4" fmla="*/ 1309872 w 1386403"/>
              <a:gd name="connsiteY4" fmla="*/ 389057 h 543006"/>
              <a:gd name="connsiteX5" fmla="*/ 1309872 w 1386403"/>
              <a:gd name="connsiteY5" fmla="*/ 73746 h 543006"/>
              <a:gd name="connsiteX6" fmla="*/ 511086 w 1386403"/>
              <a:gd name="connsiteY6" fmla="*/ 174 h 54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6403" h="543006">
                <a:moveTo>
                  <a:pt x="511086" y="174"/>
                </a:moveTo>
                <a:cubicBezTo>
                  <a:pt x="302631" y="1926"/>
                  <a:pt x="127458" y="5429"/>
                  <a:pt x="59141" y="84257"/>
                </a:cubicBezTo>
                <a:cubicBezTo>
                  <a:pt x="-9176" y="163085"/>
                  <a:pt x="-44210" y="397816"/>
                  <a:pt x="101183" y="473140"/>
                </a:cubicBezTo>
                <a:cubicBezTo>
                  <a:pt x="246576" y="548464"/>
                  <a:pt x="730052" y="550216"/>
                  <a:pt x="931500" y="536202"/>
                </a:cubicBezTo>
                <a:cubicBezTo>
                  <a:pt x="1132948" y="522188"/>
                  <a:pt x="1246810" y="466133"/>
                  <a:pt x="1309872" y="389057"/>
                </a:cubicBezTo>
                <a:cubicBezTo>
                  <a:pt x="1372934" y="311981"/>
                  <a:pt x="1444754" y="138560"/>
                  <a:pt x="1309872" y="73746"/>
                </a:cubicBezTo>
                <a:cubicBezTo>
                  <a:pt x="1174990" y="8932"/>
                  <a:pt x="719541" y="-1578"/>
                  <a:pt x="511086" y="17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288FD57-557D-EE40-9A0B-2075B9BD3EC8}"/>
              </a:ext>
            </a:extLst>
          </p:cNvPr>
          <p:cNvSpPr/>
          <p:nvPr/>
        </p:nvSpPr>
        <p:spPr>
          <a:xfrm>
            <a:off x="6578141" y="4851041"/>
            <a:ext cx="1386403" cy="543006"/>
          </a:xfrm>
          <a:custGeom>
            <a:avLst/>
            <a:gdLst>
              <a:gd name="connsiteX0" fmla="*/ 511086 w 1386403"/>
              <a:gd name="connsiteY0" fmla="*/ 174 h 543006"/>
              <a:gd name="connsiteX1" fmla="*/ 59141 w 1386403"/>
              <a:gd name="connsiteY1" fmla="*/ 84257 h 543006"/>
              <a:gd name="connsiteX2" fmla="*/ 101183 w 1386403"/>
              <a:gd name="connsiteY2" fmla="*/ 473140 h 543006"/>
              <a:gd name="connsiteX3" fmla="*/ 931500 w 1386403"/>
              <a:gd name="connsiteY3" fmla="*/ 536202 h 543006"/>
              <a:gd name="connsiteX4" fmla="*/ 1309872 w 1386403"/>
              <a:gd name="connsiteY4" fmla="*/ 389057 h 543006"/>
              <a:gd name="connsiteX5" fmla="*/ 1309872 w 1386403"/>
              <a:gd name="connsiteY5" fmla="*/ 73746 h 543006"/>
              <a:gd name="connsiteX6" fmla="*/ 511086 w 1386403"/>
              <a:gd name="connsiteY6" fmla="*/ 174 h 54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6403" h="543006">
                <a:moveTo>
                  <a:pt x="511086" y="174"/>
                </a:moveTo>
                <a:cubicBezTo>
                  <a:pt x="302631" y="1926"/>
                  <a:pt x="127458" y="5429"/>
                  <a:pt x="59141" y="84257"/>
                </a:cubicBezTo>
                <a:cubicBezTo>
                  <a:pt x="-9176" y="163085"/>
                  <a:pt x="-44210" y="397816"/>
                  <a:pt x="101183" y="473140"/>
                </a:cubicBezTo>
                <a:cubicBezTo>
                  <a:pt x="246576" y="548464"/>
                  <a:pt x="730052" y="550216"/>
                  <a:pt x="931500" y="536202"/>
                </a:cubicBezTo>
                <a:cubicBezTo>
                  <a:pt x="1132948" y="522188"/>
                  <a:pt x="1246810" y="466133"/>
                  <a:pt x="1309872" y="389057"/>
                </a:cubicBezTo>
                <a:cubicBezTo>
                  <a:pt x="1372934" y="311981"/>
                  <a:pt x="1444754" y="138560"/>
                  <a:pt x="1309872" y="73746"/>
                </a:cubicBezTo>
                <a:cubicBezTo>
                  <a:pt x="1174990" y="8932"/>
                  <a:pt x="719541" y="-1578"/>
                  <a:pt x="511086" y="17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5303C7-7469-6944-ADC0-970560F4D51B}"/>
              </a:ext>
            </a:extLst>
          </p:cNvPr>
          <p:cNvSpPr txBox="1"/>
          <p:nvPr/>
        </p:nvSpPr>
        <p:spPr>
          <a:xfrm>
            <a:off x="-2952195" y="673393"/>
            <a:ext cx="863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66995-BCD6-5F44-B306-73AD85072F1B}"/>
              </a:ext>
            </a:extLst>
          </p:cNvPr>
          <p:cNvSpPr txBox="1"/>
          <p:nvPr/>
        </p:nvSpPr>
        <p:spPr>
          <a:xfrm>
            <a:off x="3563007" y="4337925"/>
            <a:ext cx="863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Deformation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C721E2-0078-3246-AB2E-0553BA995D2F}"/>
              </a:ext>
            </a:extLst>
          </p:cNvPr>
          <p:cNvSpPr txBox="1"/>
          <p:nvPr/>
        </p:nvSpPr>
        <p:spPr>
          <a:xfrm>
            <a:off x="3823136" y="6331082"/>
            <a:ext cx="86237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i="1" u="sng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“rheology”</a:t>
            </a:r>
          </a:p>
        </p:txBody>
      </p:sp>
    </p:spTree>
    <p:extLst>
      <p:ext uri="{BB962C8B-B14F-4D97-AF65-F5344CB8AC3E}">
        <p14:creationId xmlns:p14="http://schemas.microsoft.com/office/powerpoint/2010/main" val="3813975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Rheology of crust and mantle rocks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74536-E3A6-C240-9F9D-C47F2D0DAC82}"/>
              </a:ext>
            </a:extLst>
          </p:cNvPr>
          <p:cNvSpPr txBox="1"/>
          <p:nvPr/>
        </p:nvSpPr>
        <p:spPr>
          <a:xfrm>
            <a:off x="260130" y="735456"/>
            <a:ext cx="862373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Kinematics (</a:t>
            </a:r>
            <a:r>
              <a:rPr lang="en-US" sz="19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measurable deformation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and dynamics (</a:t>
            </a:r>
            <a:r>
              <a:rPr lang="en-US" sz="19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forces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are linked: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b="1" i="1" dirty="0">
              <a:solidFill>
                <a:schemeClr val="accent1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b="1" i="1" dirty="0">
              <a:solidFill>
                <a:schemeClr val="accent1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b="1" i="1" dirty="0">
              <a:solidFill>
                <a:schemeClr val="accent1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b="1" i="1" dirty="0">
              <a:solidFill>
                <a:schemeClr val="accent1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/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CF240D-BC4E-1E42-8378-D00F34E7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03" y="1340803"/>
            <a:ext cx="7388772" cy="64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96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Rheology of crust and mantle rocks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74536-E3A6-C240-9F9D-C47F2D0DAC82}"/>
              </a:ext>
            </a:extLst>
          </p:cNvPr>
          <p:cNvSpPr txBox="1"/>
          <p:nvPr/>
        </p:nvSpPr>
        <p:spPr>
          <a:xfrm>
            <a:off x="260130" y="735456"/>
            <a:ext cx="862373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Kinematics (</a:t>
            </a:r>
            <a:r>
              <a:rPr lang="en-US" sz="19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measurable deformation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and dynamics (</a:t>
            </a:r>
            <a:r>
              <a:rPr lang="en-US" sz="19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forces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are linked: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b="1" i="1" dirty="0">
              <a:solidFill>
                <a:schemeClr val="accent1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b="1" i="1" dirty="0">
              <a:solidFill>
                <a:schemeClr val="accent1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b="1" i="1" dirty="0">
              <a:solidFill>
                <a:schemeClr val="accent1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b="1" i="1" dirty="0">
              <a:solidFill>
                <a:schemeClr val="accent1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1900" b="1" i="1" dirty="0">
                <a:solidFill>
                  <a:schemeClr val="accent1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Rheology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concerns itself with how materials behave.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Tries to establish relevant </a:t>
            </a:r>
            <a:r>
              <a:rPr lang="en-US" sz="1900" b="1" i="1" dirty="0">
                <a:solidFill>
                  <a:schemeClr val="accent1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constitutive</a:t>
            </a:r>
            <a:r>
              <a:rPr lang="en-US" sz="1900" i="1" dirty="0">
                <a:solidFill>
                  <a:schemeClr val="accent1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900" b="1" i="1" dirty="0">
                <a:solidFill>
                  <a:schemeClr val="accent1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laws</a:t>
            </a:r>
            <a:r>
              <a:rPr lang="en-US" sz="1900" i="1" dirty="0">
                <a:solidFill>
                  <a:schemeClr val="accent1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which link the dynamic properties (stresses) to the kinematic ones (strains, strain rates, strain histories,…).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/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CF240D-BC4E-1E42-8378-D00F34E7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03" y="1340803"/>
            <a:ext cx="7388772" cy="64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94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Rheology of crust and mantle rocks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74536-E3A6-C240-9F9D-C47F2D0DAC82}"/>
              </a:ext>
            </a:extLst>
          </p:cNvPr>
          <p:cNvSpPr txBox="1"/>
          <p:nvPr/>
        </p:nvSpPr>
        <p:spPr>
          <a:xfrm>
            <a:off x="260130" y="735456"/>
            <a:ext cx="8623739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Kinematics (</a:t>
            </a:r>
            <a:r>
              <a:rPr lang="en-US" sz="19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measurable deformation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and dynamics (</a:t>
            </a:r>
            <a:r>
              <a:rPr lang="en-US" sz="19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forces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are linked: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b="1" i="1" dirty="0">
              <a:solidFill>
                <a:schemeClr val="accent1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b="1" i="1" dirty="0">
              <a:solidFill>
                <a:schemeClr val="accent1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b="1" i="1" dirty="0">
              <a:solidFill>
                <a:schemeClr val="accent1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b="1" i="1" dirty="0">
              <a:solidFill>
                <a:schemeClr val="accent1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1900" b="1" i="1" dirty="0">
                <a:solidFill>
                  <a:schemeClr val="accent1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Rheology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concerns itself with how materials behave.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Tries to establish relevant </a:t>
            </a:r>
            <a:r>
              <a:rPr lang="en-US" sz="1900" b="1" i="1" dirty="0">
                <a:solidFill>
                  <a:schemeClr val="accent1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constitutive</a:t>
            </a:r>
            <a:r>
              <a:rPr lang="en-US" sz="1900" i="1" dirty="0">
                <a:solidFill>
                  <a:schemeClr val="accent1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900" b="1" i="1" dirty="0">
                <a:solidFill>
                  <a:schemeClr val="accent1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laws</a:t>
            </a:r>
            <a:r>
              <a:rPr lang="en-US" sz="1900" i="1" dirty="0">
                <a:solidFill>
                  <a:schemeClr val="accent1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which link the dynamic properties (stresses) to the kinematic ones (strains, strain rates, strain histories,…).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Some complexities: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a given material, often many different rheological behaviors, over different time/length scales. E.g., rocks: elastic/brittle during earthquakes, viscous during convection.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Links depend on many parameters, which are highly variable (and often poorly constrained) on Earth. E.g., water content, temperature.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Much of our knowledge from lab experiments but cannot access the range of conditions of Earth deformation (e.g., loading over </a:t>
            </a:r>
            <a:r>
              <a:rPr lang="en-US" sz="1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Myr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timescales).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/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CF240D-BC4E-1E42-8378-D00F34E7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03" y="1340803"/>
            <a:ext cx="7388772" cy="64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04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Rheology of crust and mantle rocks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CF240D-BC4E-1E42-8378-D00F34E7A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03" y="1340803"/>
            <a:ext cx="7388772" cy="642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C8238-A718-664E-9CB7-4DF0A0962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43" y="609945"/>
            <a:ext cx="8362604" cy="53056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4D5C54-6D57-7949-8315-2846FC7AEA6E}"/>
              </a:ext>
            </a:extLst>
          </p:cNvPr>
          <p:cNvSpPr/>
          <p:nvPr/>
        </p:nvSpPr>
        <p:spPr>
          <a:xfrm>
            <a:off x="584856" y="799746"/>
            <a:ext cx="8013469" cy="52203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DF9EF-FE88-F24A-A7B7-37BCBD1FDFE5}"/>
              </a:ext>
            </a:extLst>
          </p:cNvPr>
          <p:cNvSpPr txBox="1"/>
          <p:nvPr/>
        </p:nvSpPr>
        <p:spPr>
          <a:xfrm>
            <a:off x="6734552" y="6015107"/>
            <a:ext cx="914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5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endParaRPr lang="en-US" sz="15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68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Rheology of crust and mantle rocks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CF240D-BC4E-1E42-8378-D00F34E7A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03" y="1340803"/>
            <a:ext cx="7388772" cy="642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C8238-A718-664E-9CB7-4DF0A0962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43" y="609945"/>
            <a:ext cx="8362604" cy="53056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4D5C54-6D57-7949-8315-2846FC7AEA6E}"/>
              </a:ext>
            </a:extLst>
          </p:cNvPr>
          <p:cNvSpPr/>
          <p:nvPr/>
        </p:nvSpPr>
        <p:spPr>
          <a:xfrm>
            <a:off x="584856" y="799746"/>
            <a:ext cx="8013469" cy="52203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DF9EF-FE88-F24A-A7B7-37BCBD1FDFE5}"/>
              </a:ext>
            </a:extLst>
          </p:cNvPr>
          <p:cNvSpPr txBox="1"/>
          <p:nvPr/>
        </p:nvSpPr>
        <p:spPr>
          <a:xfrm>
            <a:off x="119343" y="611128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Deborah # = 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t</a:t>
            </a:r>
            <a:r>
              <a:rPr lang="en-US" sz="29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C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/ 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t</a:t>
            </a:r>
            <a:r>
              <a:rPr lang="en-US" sz="29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P</a:t>
            </a:r>
            <a:r>
              <a:rPr lang="en-US" sz="29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     </a:t>
            </a:r>
            <a:r>
              <a:rPr lang="en-US" sz="29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(how fluid-like a material is) </a:t>
            </a:r>
          </a:p>
        </p:txBody>
      </p:sp>
    </p:spTree>
    <p:extLst>
      <p:ext uri="{BB962C8B-B14F-4D97-AF65-F5344CB8AC3E}">
        <p14:creationId xmlns:p14="http://schemas.microsoft.com/office/powerpoint/2010/main" val="2864179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Rheology of crust and mantle rocks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CF240D-BC4E-1E42-8378-D00F34E7A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03" y="1340803"/>
            <a:ext cx="7388772" cy="642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C8238-A718-664E-9CB7-4DF0A0962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43" y="609945"/>
            <a:ext cx="8362604" cy="53056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4D5C54-6D57-7949-8315-2846FC7AEA6E}"/>
              </a:ext>
            </a:extLst>
          </p:cNvPr>
          <p:cNvSpPr/>
          <p:nvPr/>
        </p:nvSpPr>
        <p:spPr>
          <a:xfrm>
            <a:off x="584856" y="799746"/>
            <a:ext cx="8013469" cy="52203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38F8718-5E21-5645-8D6B-20CDB1A70544}"/>
              </a:ext>
            </a:extLst>
          </p:cNvPr>
          <p:cNvSpPr/>
          <p:nvPr/>
        </p:nvSpPr>
        <p:spPr>
          <a:xfrm>
            <a:off x="5054646" y="2636126"/>
            <a:ext cx="1389599" cy="724344"/>
          </a:xfrm>
          <a:custGeom>
            <a:avLst/>
            <a:gdLst>
              <a:gd name="connsiteX0" fmla="*/ 598009 w 1389599"/>
              <a:gd name="connsiteY0" fmla="*/ 722216 h 724344"/>
              <a:gd name="connsiteX1" fmla="*/ 165747 w 1389599"/>
              <a:gd name="connsiteY1" fmla="*/ 589212 h 724344"/>
              <a:gd name="connsiteX2" fmla="*/ 16118 w 1389599"/>
              <a:gd name="connsiteY2" fmla="*/ 90449 h 724344"/>
              <a:gd name="connsiteX3" fmla="*/ 514881 w 1389599"/>
              <a:gd name="connsiteY3" fmla="*/ 7321 h 724344"/>
              <a:gd name="connsiteX4" fmla="*/ 1279652 w 1389599"/>
              <a:gd name="connsiteY4" fmla="*/ 73823 h 724344"/>
              <a:gd name="connsiteX5" fmla="*/ 1312903 w 1389599"/>
              <a:gd name="connsiteY5" fmla="*/ 622463 h 724344"/>
              <a:gd name="connsiteX6" fmla="*/ 598009 w 1389599"/>
              <a:gd name="connsiteY6" fmla="*/ 722216 h 724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9599" h="724344">
                <a:moveTo>
                  <a:pt x="598009" y="722216"/>
                </a:moveTo>
                <a:cubicBezTo>
                  <a:pt x="406816" y="716674"/>
                  <a:pt x="262729" y="694506"/>
                  <a:pt x="165747" y="589212"/>
                </a:cubicBezTo>
                <a:cubicBezTo>
                  <a:pt x="68765" y="483918"/>
                  <a:pt x="-42071" y="187431"/>
                  <a:pt x="16118" y="90449"/>
                </a:cubicBezTo>
                <a:cubicBezTo>
                  <a:pt x="74307" y="-6533"/>
                  <a:pt x="304292" y="10092"/>
                  <a:pt x="514881" y="7321"/>
                </a:cubicBezTo>
                <a:cubicBezTo>
                  <a:pt x="725470" y="4550"/>
                  <a:pt x="1146648" y="-28701"/>
                  <a:pt x="1279652" y="73823"/>
                </a:cubicBezTo>
                <a:cubicBezTo>
                  <a:pt x="1412656" y="176347"/>
                  <a:pt x="1426510" y="514397"/>
                  <a:pt x="1312903" y="622463"/>
                </a:cubicBezTo>
                <a:cubicBezTo>
                  <a:pt x="1199296" y="730529"/>
                  <a:pt x="789202" y="727758"/>
                  <a:pt x="598009" y="722216"/>
                </a:cubicBezTo>
                <a:close/>
              </a:path>
            </a:pathLst>
          </a:cu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8CB3E41-8016-424F-8213-76D6628AA0AE}"/>
              </a:ext>
            </a:extLst>
          </p:cNvPr>
          <p:cNvSpPr/>
          <p:nvPr/>
        </p:nvSpPr>
        <p:spPr>
          <a:xfrm>
            <a:off x="7129711" y="2612549"/>
            <a:ext cx="1162104" cy="769698"/>
          </a:xfrm>
          <a:custGeom>
            <a:avLst/>
            <a:gdLst>
              <a:gd name="connsiteX0" fmla="*/ 351744 w 1162104"/>
              <a:gd name="connsiteY0" fmla="*/ 47524 h 769698"/>
              <a:gd name="connsiteX1" fmla="*/ 817256 w 1162104"/>
              <a:gd name="connsiteY1" fmla="*/ 47524 h 769698"/>
              <a:gd name="connsiteX2" fmla="*/ 1083264 w 1162104"/>
              <a:gd name="connsiteY2" fmla="*/ 213778 h 769698"/>
              <a:gd name="connsiteX3" fmla="*/ 1116514 w 1162104"/>
              <a:gd name="connsiteY3" fmla="*/ 712542 h 769698"/>
              <a:gd name="connsiteX4" fmla="*/ 501373 w 1162104"/>
              <a:gd name="connsiteY4" fmla="*/ 745793 h 769698"/>
              <a:gd name="connsiteX5" fmla="*/ 2609 w 1162104"/>
              <a:gd name="connsiteY5" fmla="*/ 596164 h 769698"/>
              <a:gd name="connsiteX6" fmla="*/ 351744 w 1162104"/>
              <a:gd name="connsiteY6" fmla="*/ 47524 h 76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2104" h="769698">
                <a:moveTo>
                  <a:pt x="351744" y="47524"/>
                </a:moveTo>
                <a:cubicBezTo>
                  <a:pt x="487518" y="-43916"/>
                  <a:pt x="695336" y="19815"/>
                  <a:pt x="817256" y="47524"/>
                </a:cubicBezTo>
                <a:cubicBezTo>
                  <a:pt x="939176" y="75233"/>
                  <a:pt x="1033388" y="102942"/>
                  <a:pt x="1083264" y="213778"/>
                </a:cubicBezTo>
                <a:cubicBezTo>
                  <a:pt x="1133140" y="324614"/>
                  <a:pt x="1213496" y="623873"/>
                  <a:pt x="1116514" y="712542"/>
                </a:cubicBezTo>
                <a:cubicBezTo>
                  <a:pt x="1019532" y="801211"/>
                  <a:pt x="687024" y="765189"/>
                  <a:pt x="501373" y="745793"/>
                </a:cubicBezTo>
                <a:cubicBezTo>
                  <a:pt x="315722" y="726397"/>
                  <a:pt x="33089" y="712542"/>
                  <a:pt x="2609" y="596164"/>
                </a:cubicBezTo>
                <a:cubicBezTo>
                  <a:pt x="-27871" y="479786"/>
                  <a:pt x="215970" y="138964"/>
                  <a:pt x="351744" y="47524"/>
                </a:cubicBezTo>
                <a:close/>
              </a:path>
            </a:pathLst>
          </a:cu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701132A-703A-7A42-A284-4DCA65A4E20F}"/>
              </a:ext>
            </a:extLst>
          </p:cNvPr>
          <p:cNvSpPr/>
          <p:nvPr/>
        </p:nvSpPr>
        <p:spPr>
          <a:xfrm>
            <a:off x="6588841" y="3859991"/>
            <a:ext cx="1077030" cy="696626"/>
          </a:xfrm>
          <a:custGeom>
            <a:avLst/>
            <a:gdLst>
              <a:gd name="connsiteX0" fmla="*/ 875988 w 1077030"/>
              <a:gd name="connsiteY0" fmla="*/ 678758 h 696626"/>
              <a:gd name="connsiteX1" fmla="*/ 94592 w 1077030"/>
              <a:gd name="connsiteY1" fmla="*/ 612256 h 696626"/>
              <a:gd name="connsiteX2" fmla="*/ 44715 w 1077030"/>
              <a:gd name="connsiteY2" fmla="*/ 130118 h 696626"/>
              <a:gd name="connsiteX3" fmla="*/ 377224 w 1077030"/>
              <a:gd name="connsiteY3" fmla="*/ 13740 h 696626"/>
              <a:gd name="connsiteX4" fmla="*/ 809486 w 1077030"/>
              <a:gd name="connsiteY4" fmla="*/ 46991 h 696626"/>
              <a:gd name="connsiteX5" fmla="*/ 1075494 w 1077030"/>
              <a:gd name="connsiteY5" fmla="*/ 412751 h 696626"/>
              <a:gd name="connsiteX6" fmla="*/ 875988 w 1077030"/>
              <a:gd name="connsiteY6" fmla="*/ 678758 h 69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030" h="696626">
                <a:moveTo>
                  <a:pt x="875988" y="678758"/>
                </a:moveTo>
                <a:cubicBezTo>
                  <a:pt x="712504" y="712009"/>
                  <a:pt x="233137" y="703696"/>
                  <a:pt x="94592" y="612256"/>
                </a:cubicBezTo>
                <a:cubicBezTo>
                  <a:pt x="-43953" y="520816"/>
                  <a:pt x="-2390" y="229871"/>
                  <a:pt x="44715" y="130118"/>
                </a:cubicBezTo>
                <a:cubicBezTo>
                  <a:pt x="91820" y="30365"/>
                  <a:pt x="249762" y="27594"/>
                  <a:pt x="377224" y="13740"/>
                </a:cubicBezTo>
                <a:cubicBezTo>
                  <a:pt x="504686" y="-115"/>
                  <a:pt x="693108" y="-19511"/>
                  <a:pt x="809486" y="46991"/>
                </a:cubicBezTo>
                <a:cubicBezTo>
                  <a:pt x="925864" y="113493"/>
                  <a:pt x="1064410" y="304686"/>
                  <a:pt x="1075494" y="412751"/>
                </a:cubicBezTo>
                <a:cubicBezTo>
                  <a:pt x="1086578" y="520816"/>
                  <a:pt x="1039472" y="645507"/>
                  <a:pt x="875988" y="678758"/>
                </a:cubicBezTo>
                <a:close/>
              </a:path>
            </a:pathLst>
          </a:cu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30FD33-4B9A-9540-8EFF-056EE9E3842F}"/>
              </a:ext>
            </a:extLst>
          </p:cNvPr>
          <p:cNvCxnSpPr/>
          <p:nvPr/>
        </p:nvCxnSpPr>
        <p:spPr>
          <a:xfrm>
            <a:off x="5387545" y="3229232"/>
            <a:ext cx="659027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F2432E-500D-3B48-B5FA-ADDD2F69E5DF}"/>
              </a:ext>
            </a:extLst>
          </p:cNvPr>
          <p:cNvCxnSpPr/>
          <p:nvPr/>
        </p:nvCxnSpPr>
        <p:spPr>
          <a:xfrm>
            <a:off x="7378544" y="3237470"/>
            <a:ext cx="659027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EDF80F-1EBD-5A4E-8C00-EBDEF57AE56F}"/>
              </a:ext>
            </a:extLst>
          </p:cNvPr>
          <p:cNvCxnSpPr/>
          <p:nvPr/>
        </p:nvCxnSpPr>
        <p:spPr>
          <a:xfrm>
            <a:off x="5556421" y="3381632"/>
            <a:ext cx="659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51ECE0-3591-E349-BF94-AA7BE2B4825F}"/>
              </a:ext>
            </a:extLst>
          </p:cNvPr>
          <p:cNvCxnSpPr/>
          <p:nvPr/>
        </p:nvCxnSpPr>
        <p:spPr>
          <a:xfrm>
            <a:off x="6767245" y="4407243"/>
            <a:ext cx="659027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575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1141</TotalTime>
  <Words>741</Words>
  <Application>Microsoft Macintosh PowerPoint</Application>
  <PresentationFormat>On-screen Show (4:3)</PresentationFormat>
  <Paragraphs>114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Courier New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Holt, Adam Francis</dc:creator>
  <cp:lastModifiedBy>Holt, Adam Francis</cp:lastModifiedBy>
  <cp:revision>36</cp:revision>
  <dcterms:created xsi:type="dcterms:W3CDTF">2021-07-09T17:19:50Z</dcterms:created>
  <dcterms:modified xsi:type="dcterms:W3CDTF">2021-12-30T19:17:49Z</dcterms:modified>
</cp:coreProperties>
</file>